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191" autoAdjust="0"/>
    <p:restoredTop sz="94660"/>
  </p:normalViewPr>
  <p:slideViewPr>
    <p:cSldViewPr snapToGrid="0">
      <p:cViewPr varScale="1">
        <p:scale>
          <a:sx n="74" d="100"/>
          <a:sy n="74" d="100"/>
        </p:scale>
        <p:origin x="-40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45B35DB-8588-4DFC-8C87-41AD636B26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7A7C43F7-572B-4ED5-AE5B-23BBFCC03D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A14C661-486C-4A03-9BBE-C65769924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3CAF2-E0A5-46FD-A428-94D8537D7807}" type="datetimeFigureOut">
              <a:rPr lang="en-US" smtClean="0"/>
              <a:t>16/11/2024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A2D32C0-278A-457A-B60D-6B6058C0D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D19E370-22E3-4328-9142-819D7054B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E6E8-CC8A-42E4-81D5-90F627474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906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FFDC3C4-B6F5-4EC0-9439-64DB2101DF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B0651141-C649-4125-94EB-9FEBA6E1B6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BE77563-A678-46A6-82FB-124B8B9DC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3CAF2-E0A5-46FD-A428-94D8537D7807}" type="datetimeFigureOut">
              <a:rPr lang="en-US" smtClean="0"/>
              <a:t>16/11/2024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4401108-9E56-4F66-8245-D28307695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CB3DDB4-56E1-4641-81C9-A541F3DCE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E6E8-CC8A-42E4-81D5-90F627474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17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CB0B54F2-A103-4B1E-9909-219E4D7128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37E98C47-5479-4C88-8A65-3A4030F1BA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5C0635E-235F-4F1C-894D-E1FDDA4E5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3CAF2-E0A5-46FD-A428-94D8537D7807}" type="datetimeFigureOut">
              <a:rPr lang="en-US" smtClean="0"/>
              <a:t>16/11/2024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7762D3C-26D9-473A-B7E7-C5EB1AEC1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787B307-82A5-4FF5-9CED-AA1E4391A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E6E8-CC8A-42E4-81D5-90F627474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504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3DDE474-C4C0-4C6B-9338-2DED19730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4F59187-33B6-48BC-8DAA-0A900298EF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FE6A51B-B474-4C7C-B986-7CD6C1587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3CAF2-E0A5-46FD-A428-94D8537D7807}" type="datetimeFigureOut">
              <a:rPr lang="en-US" smtClean="0"/>
              <a:t>16/11/2024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F55EB2E-B56B-4AB6-9455-521880F37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0412544-79ED-4DA1-A619-AEE133C12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E6E8-CC8A-42E4-81D5-90F627474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703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D756C05-A346-4605-B9E5-FCDA68EAA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3BED8646-6C0B-407B-A480-1D37DF5894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B463177-68B5-4891-9A2F-43C081A15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3CAF2-E0A5-46FD-A428-94D8537D7807}" type="datetimeFigureOut">
              <a:rPr lang="en-US" smtClean="0"/>
              <a:t>16/11/2024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AADD4B9-69BC-4FF0-9FC4-471F5232E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DD422C3-AAF5-4E03-93A4-78FBA6A4C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E6E8-CC8A-42E4-81D5-90F627474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909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43760BF-9E25-4BAC-8797-81541EFC4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0DE11BC-AFAA-4AEB-9D58-DECD60F5D2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F80F4D37-23C0-4E80-8587-9D4A1C1A5A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18A0D272-C1BC-43D9-9451-487EF610B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3CAF2-E0A5-46FD-A428-94D8537D7807}" type="datetimeFigureOut">
              <a:rPr lang="en-US" smtClean="0"/>
              <a:t>16/11/2024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3F2EAE61-57D0-4A32-B2D8-ED2C95F59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5C407DBA-9806-43AE-A2A2-36BB90236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E6E8-CC8A-42E4-81D5-90F627474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727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18AEC4B-7E18-4735-B7D2-02F513AAE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80DEC385-29B1-40C7-82E4-B5A2116BCA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641BA814-C849-451D-941E-CEE7432444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4E6AFF81-5C3B-4843-B007-F9FA8F0354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F41DEE52-9369-4CF5-8A55-3F12C41EEE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FE8F95A9-319A-4A3C-88C9-B671C5EB9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3CAF2-E0A5-46FD-A428-94D8537D7807}" type="datetimeFigureOut">
              <a:rPr lang="en-US" smtClean="0"/>
              <a:t>16/11/2024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4B2CFCC4-7516-458E-8675-9078E2760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2E5626FE-B82B-4D55-B450-6294A26AB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E6E8-CC8A-42E4-81D5-90F627474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228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891F934-461D-49AC-8179-1B9915897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16E2ADBF-49E8-4567-96E6-718049495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3CAF2-E0A5-46FD-A428-94D8537D7807}" type="datetimeFigureOut">
              <a:rPr lang="en-US" smtClean="0"/>
              <a:t>16/11/2024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14B24077-68A7-45E1-9DF3-A05AF167C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07D748F5-0A4D-42BD-97E0-C9130DB1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E6E8-CC8A-42E4-81D5-90F627474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8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C56819E9-AAE5-4F69-8D7B-F627CAE42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3CAF2-E0A5-46FD-A428-94D8537D7807}" type="datetimeFigureOut">
              <a:rPr lang="en-US" smtClean="0"/>
              <a:t>16/11/2024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723A9383-DC98-4A9E-BF7A-9CBAB5913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760908C3-A6AB-4C88-AD80-2BCBF59C9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E6E8-CC8A-42E4-81D5-90F627474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896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93A732F-363C-47EA-AB80-7FCFF0462B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5A2B9D5-F832-4D4C-A7A0-6528CD4875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924911CE-1414-496B-ACE4-12448C36D6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EA038C88-38AA-4ADB-A0A4-52DEB3A09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3CAF2-E0A5-46FD-A428-94D8537D7807}" type="datetimeFigureOut">
              <a:rPr lang="en-US" smtClean="0"/>
              <a:t>16/11/2024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75C69D50-ECBE-45D5-9CE3-B8698AB3E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5C93515F-3480-4D0F-B36B-C338D0AB6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E6E8-CC8A-42E4-81D5-90F627474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024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0A19440-5DAF-40A4-9A6B-243F87A570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D08295F0-7BFF-483D-B042-DADCEDBA40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3EB7F9E4-EEC5-48BA-9ACA-C9AAC3AF11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48D0D0D6-ADB5-4FC6-8714-5CB1D94D5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3CAF2-E0A5-46FD-A428-94D8537D7807}" type="datetimeFigureOut">
              <a:rPr lang="en-US" smtClean="0"/>
              <a:t>16/11/2024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EEC4F8F9-C705-4645-B455-2AFC821ED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AD921D8E-187C-4F3C-9CA3-34DF1FFAF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E6E8-CC8A-42E4-81D5-90F627474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811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06821444-E49B-4444-8D31-1A92FE61E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994FF968-73C9-421F-A7FC-CA852655E0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63F3F6D-4A39-4E16-BA1D-878F6E7443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3CAF2-E0A5-46FD-A428-94D8537D7807}" type="datetimeFigureOut">
              <a:rPr lang="en-US" smtClean="0"/>
              <a:t>16/11/2024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14D8FAB-D1F4-4F73-B66B-17D8D47858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AE6B36C-4FAE-421B-8CB8-3D2A67558D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4BE6E8-CC8A-42E4-81D5-90F627474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566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D024CCC6-32CD-432D-A4E1-33F6073F84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386" y="-4207"/>
            <a:ext cx="9887228" cy="6862207"/>
          </a:xfrm>
          <a:prstGeom prst="rect">
            <a:avLst/>
          </a:prstGeom>
        </p:spPr>
      </p:pic>
      <p:graphicFrame>
        <p:nvGraphicFramePr>
          <p:cNvPr id="8" name="Table 8">
            <a:extLst>
              <a:ext uri="{FF2B5EF4-FFF2-40B4-BE49-F238E27FC236}">
                <a16:creationId xmlns="" xmlns:a16="http://schemas.microsoft.com/office/drawing/2014/main" id="{2B088EE6-9100-45B4-8E39-2F74ED9824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5510299"/>
              </p:ext>
            </p:extLst>
          </p:nvPr>
        </p:nvGraphicFramePr>
        <p:xfrm>
          <a:off x="3992452" y="698105"/>
          <a:ext cx="5203064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203064">
                  <a:extLst>
                    <a:ext uri="{9D8B030D-6E8A-4147-A177-3AD203B41FA5}">
                      <a16:colId xmlns="" xmlns:a16="http://schemas.microsoft.com/office/drawing/2014/main" val="2015278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mtClean="0">
                          <a:solidFill>
                            <a:srgbClr val="FF0000"/>
                          </a:solidFill>
                        </a:rPr>
                        <a:t>Tuần</a:t>
                      </a:r>
                      <a:r>
                        <a:rPr lang="en-US" baseline="0" smtClean="0">
                          <a:solidFill>
                            <a:srgbClr val="FF0000"/>
                          </a:solidFill>
                        </a:rPr>
                        <a:t> 1: T</a:t>
                      </a:r>
                      <a:r>
                        <a:rPr lang="en-US" smtClean="0">
                          <a:solidFill>
                            <a:srgbClr val="FF0000"/>
                          </a:solidFill>
                        </a:rPr>
                        <a:t>ừ </a:t>
                      </a:r>
                      <a:r>
                        <a:rPr lang="en-US" err="1">
                          <a:solidFill>
                            <a:srgbClr val="FF0000"/>
                          </a:solidFill>
                        </a:rPr>
                        <a:t>ngày</a:t>
                      </a:r>
                      <a:r>
                        <a:rPr lang="en-US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mtClean="0">
                          <a:solidFill>
                            <a:srgbClr val="FF0000"/>
                          </a:solidFill>
                        </a:rPr>
                        <a:t>02/09/2024 </a:t>
                      </a:r>
                      <a:r>
                        <a:rPr lang="en-US" dirty="0" err="1">
                          <a:solidFill>
                            <a:srgbClr val="FF0000"/>
                          </a:solidFill>
                        </a:rPr>
                        <a:t>đến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err="1">
                          <a:solidFill>
                            <a:srgbClr val="FF0000"/>
                          </a:solidFill>
                        </a:rPr>
                        <a:t>ngày</a:t>
                      </a:r>
                      <a:r>
                        <a:rPr lang="en-US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mtClean="0">
                          <a:solidFill>
                            <a:srgbClr val="FF0000"/>
                          </a:solidFill>
                        </a:rPr>
                        <a:t>06/09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/ 2024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0709083"/>
                  </a:ext>
                </a:extLst>
              </a:tr>
            </a:tbl>
          </a:graphicData>
        </a:graphic>
      </p:graphicFrame>
      <p:graphicFrame>
        <p:nvGraphicFramePr>
          <p:cNvPr id="51" name="Table 51">
            <a:extLst>
              <a:ext uri="{FF2B5EF4-FFF2-40B4-BE49-F238E27FC236}">
                <a16:creationId xmlns="" xmlns:a16="http://schemas.microsoft.com/office/drawing/2014/main" id="{5814CD66-085E-41FE-8AAF-9D6A87ADD4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0308010"/>
              </p:ext>
            </p:extLst>
          </p:nvPr>
        </p:nvGraphicFramePr>
        <p:xfrm>
          <a:off x="1557835" y="1133341"/>
          <a:ext cx="9076329" cy="50726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67555">
                  <a:extLst>
                    <a:ext uri="{9D8B030D-6E8A-4147-A177-3AD203B41FA5}">
                      <a16:colId xmlns="" xmlns:a16="http://schemas.microsoft.com/office/drawing/2014/main" val="4159764035"/>
                    </a:ext>
                  </a:extLst>
                </a:gridCol>
                <a:gridCol w="1376154">
                  <a:extLst>
                    <a:ext uri="{9D8B030D-6E8A-4147-A177-3AD203B41FA5}">
                      <a16:colId xmlns="" xmlns:a16="http://schemas.microsoft.com/office/drawing/2014/main" val="506343617"/>
                    </a:ext>
                  </a:extLst>
                </a:gridCol>
                <a:gridCol w="1267983">
                  <a:extLst>
                    <a:ext uri="{9D8B030D-6E8A-4147-A177-3AD203B41FA5}">
                      <a16:colId xmlns="" xmlns:a16="http://schemas.microsoft.com/office/drawing/2014/main" val="587547893"/>
                    </a:ext>
                  </a:extLst>
                </a:gridCol>
                <a:gridCol w="1396538">
                  <a:extLst>
                    <a:ext uri="{9D8B030D-6E8A-4147-A177-3AD203B41FA5}">
                      <a16:colId xmlns="" xmlns:a16="http://schemas.microsoft.com/office/drawing/2014/main" val="18135934"/>
                    </a:ext>
                  </a:extLst>
                </a:gridCol>
                <a:gridCol w="122579">
                  <a:extLst>
                    <a:ext uri="{9D8B030D-6E8A-4147-A177-3AD203B41FA5}">
                      <a16:colId xmlns="" xmlns:a16="http://schemas.microsoft.com/office/drawing/2014/main" val="3139734677"/>
                    </a:ext>
                  </a:extLst>
                </a:gridCol>
                <a:gridCol w="1192471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236372">
                  <a:extLst>
                    <a:ext uri="{9D8B030D-6E8A-4147-A177-3AD203B41FA5}">
                      <a16:colId xmlns="" xmlns:a16="http://schemas.microsoft.com/office/drawing/2014/main" val="407218680"/>
                    </a:ext>
                  </a:extLst>
                </a:gridCol>
                <a:gridCol w="1116677"/>
              </a:tblGrid>
              <a:tr h="39924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Thời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gian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Buổi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sáng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Buổi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tr</a:t>
                      </a:r>
                      <a:r>
                        <a:rPr lang="vi-VN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ư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Bữa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phụ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Bữa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chính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009420753"/>
                  </a:ext>
                </a:extLst>
              </a:tr>
              <a:tr h="438311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Món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mặn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Món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xào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tráng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miệng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Món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canh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781079730"/>
                  </a:ext>
                </a:extLst>
              </a:tr>
              <a:tr h="72275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</a:p>
                    <a:p>
                      <a:pPr algn="ctr"/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02/09/2024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Nghĩ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lễ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49607351"/>
                  </a:ext>
                </a:extLst>
              </a:tr>
              <a:tr h="72275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</a:t>
                      </a:r>
                    </a:p>
                    <a:p>
                      <a:pPr algn="ctr"/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03/09/2024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7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Nghĩ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lễ</a:t>
                      </a:r>
                      <a:endParaRPr lang="en-US" sz="1600" smtClean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21087504"/>
                  </a:ext>
                </a:extLst>
              </a:tr>
              <a:tr h="72275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60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</a:t>
                      </a:r>
                    </a:p>
                    <a:p>
                      <a:pPr algn="ctr"/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04/09/2024</a:t>
                      </a:r>
                      <a:endParaRPr lang="en-US" sz="1600" dirty="0" smtClean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Thịt heo kho trứng cút cà  </a:t>
                      </a:r>
                      <a:r>
                        <a:rPr lang="en-US" sz="1600" baseline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chua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Bắp cải luộc chấm nước tương</a:t>
                      </a:r>
                      <a:endParaRPr lang="en-US" sz="1600" baseline="0" dirty="0" smtClean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  lóc </a:t>
                      </a:r>
                      <a:r>
                        <a:rPr lang="pt-BR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nấu chua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Bánh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60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bò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43626514"/>
                  </a:ext>
                </a:extLst>
              </a:tr>
              <a:tr h="62842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</a:t>
                      </a:r>
                    </a:p>
                    <a:p>
                      <a:pPr algn="ctr"/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05/09/2024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vi-VN" sz="1600" b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Mì  </a:t>
                      </a:r>
                      <a:r>
                        <a:rPr lang="en-US" sz="1600" b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600" b="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tôm  </a:t>
                      </a:r>
                      <a:r>
                        <a:rPr lang="en-US" sz="1600" b="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trứng</a:t>
                      </a:r>
                      <a:r>
                        <a:rPr lang="en-US" sz="1600" b="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cút</a:t>
                      </a:r>
                      <a:r>
                        <a:rPr lang="en-US" sz="1600" b="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c</a:t>
                      </a:r>
                      <a:r>
                        <a:rPr lang="vi-VN" sz="1600" b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huối</a:t>
                      </a:r>
                      <a:endParaRPr lang="en-US" sz="1600" b="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nấu canh rau củ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nấu canh rau củ</a:t>
                      </a:r>
                      <a:endParaRPr lang="en-US" sz="1600" smtClean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843575825"/>
                  </a:ext>
                </a:extLst>
              </a:tr>
              <a:tr h="72275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</a:t>
                      </a:r>
                    </a:p>
                    <a:p>
                      <a:pPr algn="ctr"/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06/09/2024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Trứng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gà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chiên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rau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Bắp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xào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heo</a:t>
                      </a:r>
                      <a:endParaRPr lang="en-US" sz="1600" dirty="0" smtClean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Rau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canh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bò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endParaRPr lang="en-US" sz="1600" dirty="0" smtClean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heo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nạc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2520447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7699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D024CCC6-32CD-432D-A4E1-33F6073F84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386" y="0"/>
            <a:ext cx="9887228" cy="6862207"/>
          </a:xfrm>
          <a:prstGeom prst="rect">
            <a:avLst/>
          </a:prstGeom>
        </p:spPr>
      </p:pic>
      <p:graphicFrame>
        <p:nvGraphicFramePr>
          <p:cNvPr id="8" name="Table 8">
            <a:extLst>
              <a:ext uri="{FF2B5EF4-FFF2-40B4-BE49-F238E27FC236}">
                <a16:creationId xmlns="" xmlns:a16="http://schemas.microsoft.com/office/drawing/2014/main" id="{2B088EE6-9100-45B4-8E39-2F74ED9824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4329676"/>
              </p:ext>
            </p:extLst>
          </p:nvPr>
        </p:nvGraphicFramePr>
        <p:xfrm>
          <a:off x="3593206" y="801136"/>
          <a:ext cx="5357611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57611">
                  <a:extLst>
                    <a:ext uri="{9D8B030D-6E8A-4147-A177-3AD203B41FA5}">
                      <a16:colId xmlns="" xmlns:a16="http://schemas.microsoft.com/office/drawing/2014/main" val="2015278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mtClean="0">
                          <a:solidFill>
                            <a:srgbClr val="FF0000"/>
                          </a:solidFill>
                        </a:rPr>
                        <a:t>Tuần</a:t>
                      </a:r>
                      <a:r>
                        <a:rPr lang="en-US" baseline="0" smtClean="0">
                          <a:solidFill>
                            <a:srgbClr val="FF0000"/>
                          </a:solidFill>
                        </a:rPr>
                        <a:t> 2: Từ ngày</a:t>
                      </a:r>
                      <a:r>
                        <a:rPr lang="en-US" smtClean="0">
                          <a:solidFill>
                            <a:srgbClr val="FF0000"/>
                          </a:solidFill>
                        </a:rPr>
                        <a:t> 09/09/2024 đến ngày 13/09/ 2024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0709083"/>
                  </a:ext>
                </a:extLst>
              </a:tr>
            </a:tbl>
          </a:graphicData>
        </a:graphic>
      </p:graphicFrame>
      <p:graphicFrame>
        <p:nvGraphicFramePr>
          <p:cNvPr id="51" name="Table 51">
            <a:extLst>
              <a:ext uri="{FF2B5EF4-FFF2-40B4-BE49-F238E27FC236}">
                <a16:creationId xmlns="" xmlns:a16="http://schemas.microsoft.com/office/drawing/2014/main" id="{5814CD66-085E-41FE-8AAF-9D6A87ADD4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6779530"/>
              </p:ext>
            </p:extLst>
          </p:nvPr>
        </p:nvGraphicFramePr>
        <p:xfrm>
          <a:off x="1557835" y="1159099"/>
          <a:ext cx="9076329" cy="535571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67555">
                  <a:extLst>
                    <a:ext uri="{9D8B030D-6E8A-4147-A177-3AD203B41FA5}">
                      <a16:colId xmlns="" xmlns:a16="http://schemas.microsoft.com/office/drawing/2014/main" val="4159764035"/>
                    </a:ext>
                  </a:extLst>
                </a:gridCol>
                <a:gridCol w="1376154">
                  <a:extLst>
                    <a:ext uri="{9D8B030D-6E8A-4147-A177-3AD203B41FA5}">
                      <a16:colId xmlns="" xmlns:a16="http://schemas.microsoft.com/office/drawing/2014/main" val="506343617"/>
                    </a:ext>
                  </a:extLst>
                </a:gridCol>
                <a:gridCol w="1267983">
                  <a:extLst>
                    <a:ext uri="{9D8B030D-6E8A-4147-A177-3AD203B41FA5}">
                      <a16:colId xmlns="" xmlns:a16="http://schemas.microsoft.com/office/drawing/2014/main" val="587547893"/>
                    </a:ext>
                  </a:extLst>
                </a:gridCol>
                <a:gridCol w="1396538">
                  <a:extLst>
                    <a:ext uri="{9D8B030D-6E8A-4147-A177-3AD203B41FA5}">
                      <a16:colId xmlns="" xmlns:a16="http://schemas.microsoft.com/office/drawing/2014/main" val="18135934"/>
                    </a:ext>
                  </a:extLst>
                </a:gridCol>
                <a:gridCol w="122579">
                  <a:extLst>
                    <a:ext uri="{9D8B030D-6E8A-4147-A177-3AD203B41FA5}">
                      <a16:colId xmlns="" xmlns:a16="http://schemas.microsoft.com/office/drawing/2014/main" val="3139734677"/>
                    </a:ext>
                  </a:extLst>
                </a:gridCol>
                <a:gridCol w="1192471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236372">
                  <a:extLst>
                    <a:ext uri="{9D8B030D-6E8A-4147-A177-3AD203B41FA5}">
                      <a16:colId xmlns="" xmlns:a16="http://schemas.microsoft.com/office/drawing/2014/main" val="407218680"/>
                    </a:ext>
                  </a:extLst>
                </a:gridCol>
                <a:gridCol w="1116677">
                  <a:extLst>
                    <a:ext uri="{9D8B030D-6E8A-4147-A177-3AD203B41FA5}">
                      <a16:colId xmlns="" xmlns:a16="http://schemas.microsoft.com/office/drawing/2014/main" val="487375842"/>
                    </a:ext>
                  </a:extLst>
                </a:gridCol>
              </a:tblGrid>
              <a:tr h="39924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Thời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gian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Buổi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sáng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Buổi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tr</a:t>
                      </a:r>
                      <a:r>
                        <a:rPr lang="vi-VN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ư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Bữa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phụ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Bữa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chính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009420753"/>
                  </a:ext>
                </a:extLst>
              </a:tr>
              <a:tr h="438311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Món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mặn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Món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xào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tráng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miệng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Món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canh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781079730"/>
                  </a:ext>
                </a:extLst>
              </a:tr>
              <a:tr h="72275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09/09/2024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heo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xào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đậu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tây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Muối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mè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160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hịt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canh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rau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thập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cẩm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1600" b="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Cháo </a:t>
                      </a:r>
                      <a:r>
                        <a:rPr lang="en-US" sz="1600" b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lươn</a:t>
                      </a:r>
                      <a:endParaRPr lang="en-US" sz="1600" b="0" dirty="0" smtClean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600" b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Đậu</a:t>
                      </a:r>
                      <a:r>
                        <a:rPr lang="en-US" sz="1600" b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xanh</a:t>
                      </a:r>
                      <a:endParaRPr lang="en-US" sz="1600" b="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1600" b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Cháo </a:t>
                      </a:r>
                      <a:r>
                        <a:rPr lang="en-US" sz="1600" b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lươn</a:t>
                      </a:r>
                      <a:endParaRPr lang="en-US" sz="1600" b="0" dirty="0" smtClean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600" b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Đậu</a:t>
                      </a:r>
                      <a:r>
                        <a:rPr lang="en-US" sz="1600" b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xanh</a:t>
                      </a:r>
                      <a:endParaRPr lang="en-US" sz="1600" b="0" dirty="0" smtClean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549607351"/>
                  </a:ext>
                </a:extLst>
              </a:tr>
              <a:tr h="72275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10/09/2024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Thịt heo rim tôm mè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Khoai</a:t>
                      </a:r>
                      <a:r>
                        <a:rPr lang="es-E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tây</a:t>
                      </a:r>
                      <a:r>
                        <a:rPr lang="es-E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luộc</a:t>
                      </a:r>
                      <a:r>
                        <a:rPr lang="es-E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chấm</a:t>
                      </a:r>
                      <a:r>
                        <a:rPr lang="es-E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nước</a:t>
                      </a:r>
                      <a:r>
                        <a:rPr lang="es-E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tương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canh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rau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muống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Chuối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tôm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321087504"/>
                  </a:ext>
                </a:extLst>
              </a:tr>
              <a:tr h="72275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60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11/09/2024</a:t>
                      </a:r>
                    </a:p>
                    <a:p>
                      <a:pPr algn="ctr"/>
                      <a:endParaRPr lang="en-US" sz="12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Sườn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rim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mè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chua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ngọt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Dua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hấu</a:t>
                      </a:r>
                      <a:endParaRPr lang="en-US" sz="1600" baseline="0" dirty="0" smtClean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Thịt bò </a:t>
                      </a:r>
                      <a:r>
                        <a:rPr lang="pt-BR" sz="160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nấu canh</a:t>
                      </a:r>
                      <a:r>
                        <a:rPr lang="pt-BR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rau ngót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Bánh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sườn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rau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ngót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43626514"/>
                  </a:ext>
                </a:extLst>
              </a:tr>
              <a:tr h="86417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12/09/2024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vi-VN" sz="1600" b="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Mì  </a:t>
                      </a:r>
                      <a:r>
                        <a:rPr lang="en-US" sz="1600" b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gà</a:t>
                      </a:r>
                      <a:r>
                        <a:rPr lang="en-US" sz="1600" b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1600" b="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trứng</a:t>
                      </a:r>
                      <a:r>
                        <a:rPr lang="en-US" sz="1600" b="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cút</a:t>
                      </a:r>
                      <a:r>
                        <a:rPr lang="en-US" sz="1600" b="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c</a:t>
                      </a:r>
                      <a:r>
                        <a:rPr lang="vi-VN" sz="1600" b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huối</a:t>
                      </a:r>
                      <a:endParaRPr lang="en-US" sz="1600" b="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thịt bò rau củ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smtClean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thịt bò rau củ</a:t>
                      </a:r>
                      <a:endParaRPr lang="en-US" sz="1600" smtClean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843575825"/>
                  </a:ext>
                </a:extLst>
              </a:tr>
              <a:tr h="72275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13/09/2024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Trứng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gà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chiên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rau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Thanh l;ong</a:t>
                      </a:r>
                      <a:endParaRPr lang="en-US" sz="1600" dirty="0" smtClean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Rau cải nấu </a:t>
                      </a:r>
                      <a:r>
                        <a:rPr lang="en-US" sz="1600" baseline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canh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thịt bò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 chua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heo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nạc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2520447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6595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D024CCC6-32CD-432D-A4E1-33F6073F84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386" y="-4207"/>
            <a:ext cx="9887228" cy="6862207"/>
          </a:xfrm>
          <a:prstGeom prst="rect">
            <a:avLst/>
          </a:prstGeom>
        </p:spPr>
      </p:pic>
      <p:graphicFrame>
        <p:nvGraphicFramePr>
          <p:cNvPr id="8" name="Table 8">
            <a:extLst>
              <a:ext uri="{FF2B5EF4-FFF2-40B4-BE49-F238E27FC236}">
                <a16:creationId xmlns="" xmlns:a16="http://schemas.microsoft.com/office/drawing/2014/main" id="{2B088EE6-9100-45B4-8E39-2F74ED9824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8564"/>
              </p:ext>
            </p:extLst>
          </p:nvPr>
        </p:nvGraphicFramePr>
        <p:xfrm>
          <a:off x="3348508" y="801136"/>
          <a:ext cx="5602310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602310">
                  <a:extLst>
                    <a:ext uri="{9D8B030D-6E8A-4147-A177-3AD203B41FA5}">
                      <a16:colId xmlns="" xmlns:a16="http://schemas.microsoft.com/office/drawing/2014/main" val="2015278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mtClean="0">
                          <a:solidFill>
                            <a:srgbClr val="FF0000"/>
                          </a:solidFill>
                        </a:rPr>
                        <a:t>Tuần</a:t>
                      </a:r>
                      <a:r>
                        <a:rPr lang="en-US" baseline="0" smtClean="0">
                          <a:solidFill>
                            <a:srgbClr val="FF0000"/>
                          </a:solidFill>
                        </a:rPr>
                        <a:t> 3: T</a:t>
                      </a:r>
                      <a:r>
                        <a:rPr lang="en-US" smtClean="0">
                          <a:solidFill>
                            <a:srgbClr val="FF0000"/>
                          </a:solidFill>
                        </a:rPr>
                        <a:t>ừ </a:t>
                      </a:r>
                      <a:r>
                        <a:rPr lang="en-US" err="1">
                          <a:solidFill>
                            <a:srgbClr val="FF0000"/>
                          </a:solidFill>
                        </a:rPr>
                        <a:t>ngày</a:t>
                      </a:r>
                      <a:r>
                        <a:rPr lang="en-US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mtClean="0">
                          <a:solidFill>
                            <a:srgbClr val="FF0000"/>
                          </a:solidFill>
                        </a:rPr>
                        <a:t>16/09/2024 </a:t>
                      </a:r>
                      <a:r>
                        <a:rPr lang="en-US" dirty="0" err="1">
                          <a:solidFill>
                            <a:srgbClr val="FF0000"/>
                          </a:solidFill>
                        </a:rPr>
                        <a:t>đến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err="1">
                          <a:solidFill>
                            <a:srgbClr val="FF0000"/>
                          </a:solidFill>
                        </a:rPr>
                        <a:t>ngày</a:t>
                      </a:r>
                      <a:r>
                        <a:rPr lang="en-US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mtClean="0">
                          <a:solidFill>
                            <a:srgbClr val="FF0000"/>
                          </a:solidFill>
                        </a:rPr>
                        <a:t>20/09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/ 2024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0709083"/>
                  </a:ext>
                </a:extLst>
              </a:tr>
            </a:tbl>
          </a:graphicData>
        </a:graphic>
      </p:graphicFrame>
      <p:graphicFrame>
        <p:nvGraphicFramePr>
          <p:cNvPr id="51" name="Table 51">
            <a:extLst>
              <a:ext uri="{FF2B5EF4-FFF2-40B4-BE49-F238E27FC236}">
                <a16:creationId xmlns="" xmlns:a16="http://schemas.microsoft.com/office/drawing/2014/main" id="{5814CD66-085E-41FE-8AAF-9D6A87ADD4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2667644"/>
              </p:ext>
            </p:extLst>
          </p:nvPr>
        </p:nvGraphicFramePr>
        <p:xfrm>
          <a:off x="1557835" y="1184856"/>
          <a:ext cx="9095397" cy="50116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67555">
                  <a:extLst>
                    <a:ext uri="{9D8B030D-6E8A-4147-A177-3AD203B41FA5}">
                      <a16:colId xmlns="" xmlns:a16="http://schemas.microsoft.com/office/drawing/2014/main" val="4159764035"/>
                    </a:ext>
                  </a:extLst>
                </a:gridCol>
                <a:gridCol w="1395222">
                  <a:extLst>
                    <a:ext uri="{9D8B030D-6E8A-4147-A177-3AD203B41FA5}">
                      <a16:colId xmlns="" xmlns:a16="http://schemas.microsoft.com/office/drawing/2014/main" val="506343617"/>
                    </a:ext>
                  </a:extLst>
                </a:gridCol>
                <a:gridCol w="1267983">
                  <a:extLst>
                    <a:ext uri="{9D8B030D-6E8A-4147-A177-3AD203B41FA5}">
                      <a16:colId xmlns="" xmlns:a16="http://schemas.microsoft.com/office/drawing/2014/main" val="587547893"/>
                    </a:ext>
                  </a:extLst>
                </a:gridCol>
                <a:gridCol w="1396538">
                  <a:extLst>
                    <a:ext uri="{9D8B030D-6E8A-4147-A177-3AD203B41FA5}">
                      <a16:colId xmlns="" xmlns:a16="http://schemas.microsoft.com/office/drawing/2014/main" val="18135934"/>
                    </a:ext>
                  </a:extLst>
                </a:gridCol>
                <a:gridCol w="122579">
                  <a:extLst>
                    <a:ext uri="{9D8B030D-6E8A-4147-A177-3AD203B41FA5}">
                      <a16:colId xmlns="" xmlns:a16="http://schemas.microsoft.com/office/drawing/2014/main" val="3139734677"/>
                    </a:ext>
                  </a:extLst>
                </a:gridCol>
                <a:gridCol w="1192471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127152">
                  <a:extLst>
                    <a:ext uri="{9D8B030D-6E8A-4147-A177-3AD203B41FA5}">
                      <a16:colId xmlns="" xmlns:a16="http://schemas.microsoft.com/office/drawing/2014/main" val="407218680"/>
                    </a:ext>
                  </a:extLst>
                </a:gridCol>
                <a:gridCol w="1225897">
                  <a:extLst>
                    <a:ext uri="{9D8B030D-6E8A-4147-A177-3AD203B41FA5}">
                      <a16:colId xmlns="" xmlns:a16="http://schemas.microsoft.com/office/drawing/2014/main" val="487375842"/>
                    </a:ext>
                  </a:extLst>
                </a:gridCol>
              </a:tblGrid>
              <a:tr h="52760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Thời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gian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Buổi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sáng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Buổi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tr</a:t>
                      </a:r>
                      <a:r>
                        <a:rPr lang="vi-VN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ư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Bữa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phụ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Bữa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chính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009420753"/>
                  </a:ext>
                </a:extLst>
              </a:tr>
              <a:tr h="438311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Món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mặn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Món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xào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tráng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miệng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Món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canh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781079730"/>
                  </a:ext>
                </a:extLst>
              </a:tr>
              <a:tr h="72275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</a:p>
                    <a:p>
                      <a:pPr algn="ctr"/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16/09/2024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vịt kho cà rốt 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Cải thảo xào thịt heo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Thịt bò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canh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rau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lang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endParaRPr lang="en-US" sz="1600" b="0" dirty="0" smtClean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1600" b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Cháo </a:t>
                      </a:r>
                      <a:r>
                        <a:rPr lang="en-US" sz="1600" b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vịt</a:t>
                      </a:r>
                      <a:endParaRPr lang="en-US" sz="1600" b="0" dirty="0" smtClean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600" b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Đậu</a:t>
                      </a:r>
                      <a:r>
                        <a:rPr lang="en-US" sz="1600" b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xanh</a:t>
                      </a:r>
                      <a:endParaRPr lang="en-US" sz="1600" b="0" dirty="0" smtClean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549607351"/>
                  </a:ext>
                </a:extLst>
              </a:tr>
              <a:tr h="72275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</a:t>
                      </a:r>
                    </a:p>
                    <a:p>
                      <a:pPr algn="ctr"/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17/09/2024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Đậu khuôn sốt cà chua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Thịt heo xào súp 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 cam nau canh </a:t>
                      </a:r>
                      <a:r>
                        <a:rPr lang="en-US" sz="1600" baseline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rau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chua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Bánh ga tô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tôm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321087504"/>
                  </a:ext>
                </a:extLst>
              </a:tr>
              <a:tr h="72275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60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</a:t>
                      </a:r>
                    </a:p>
                    <a:p>
                      <a:pPr algn="ctr"/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18/09/2024</a:t>
                      </a:r>
                      <a:endParaRPr lang="en-US" sz="1600" dirty="0" smtClean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Sườn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rim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mè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chua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ngọt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Dua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hấu</a:t>
                      </a:r>
                      <a:endParaRPr lang="en-US" sz="1600" baseline="0" dirty="0" smtClean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Thịt bò </a:t>
                      </a:r>
                      <a:r>
                        <a:rPr lang="pt-BR" sz="160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nấu canh</a:t>
                      </a:r>
                      <a:r>
                        <a:rPr lang="pt-BR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rau ngót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Chuối</a:t>
                      </a:r>
                    </a:p>
                    <a:p>
                      <a:pPr algn="ctr"/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sườn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rau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ngót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43626514"/>
                  </a:ext>
                </a:extLst>
              </a:tr>
              <a:tr h="62842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</a:t>
                      </a:r>
                    </a:p>
                    <a:p>
                      <a:pPr algn="ctr"/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19/09/2024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vi-VN" sz="1600" b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Mì  </a:t>
                      </a:r>
                      <a:r>
                        <a:rPr lang="en-US" sz="1600" b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600" b="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lóc, </a:t>
                      </a:r>
                      <a:r>
                        <a:rPr lang="en-US" sz="1600" b="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vi-VN" sz="1600" b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huối</a:t>
                      </a:r>
                      <a:endParaRPr lang="en-US" sz="1600" b="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Súp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thập cẩm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Súp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thập cẩm</a:t>
                      </a:r>
                      <a:endParaRPr lang="en-US" sz="1600" smtClean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843575825"/>
                  </a:ext>
                </a:extLst>
              </a:tr>
              <a:tr h="72275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</a:t>
                      </a:r>
                    </a:p>
                    <a:p>
                      <a:pPr algn="ctr"/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20/09/2024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Thịt heo kho đậu hủ ki 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Thanh long</a:t>
                      </a:r>
                      <a:endParaRPr lang="en-US" sz="1600" dirty="0" smtClean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Tôm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canh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mướp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gà đậu xanh</a:t>
                      </a:r>
                      <a:endParaRPr lang="en-US" sz="1600" smtClean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Hạt sen</a:t>
                      </a:r>
                      <a:endParaRPr lang="en-US" sz="1600" dirty="0" smtClean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gà đậu xanh, hạt sen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2520447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907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D024CCC6-32CD-432D-A4E1-33F6073F84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386" y="-4207"/>
            <a:ext cx="9887228" cy="6862207"/>
          </a:xfrm>
          <a:prstGeom prst="rect">
            <a:avLst/>
          </a:prstGeom>
        </p:spPr>
      </p:pic>
      <p:graphicFrame>
        <p:nvGraphicFramePr>
          <p:cNvPr id="8" name="Table 8">
            <a:extLst>
              <a:ext uri="{FF2B5EF4-FFF2-40B4-BE49-F238E27FC236}">
                <a16:creationId xmlns="" xmlns:a16="http://schemas.microsoft.com/office/drawing/2014/main" id="{2B088EE6-9100-45B4-8E39-2F74ED9824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820105"/>
              </p:ext>
            </p:extLst>
          </p:nvPr>
        </p:nvGraphicFramePr>
        <p:xfrm>
          <a:off x="3664544" y="698106"/>
          <a:ext cx="5273394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273394">
                  <a:extLst>
                    <a:ext uri="{9D8B030D-6E8A-4147-A177-3AD203B41FA5}">
                      <a16:colId xmlns="" xmlns:a16="http://schemas.microsoft.com/office/drawing/2014/main" val="2015278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mtClean="0">
                          <a:solidFill>
                            <a:srgbClr val="FF0000"/>
                          </a:solidFill>
                        </a:rPr>
                        <a:t>Tuần</a:t>
                      </a:r>
                      <a:r>
                        <a:rPr lang="en-US" baseline="0" smtClean="0">
                          <a:solidFill>
                            <a:srgbClr val="FF0000"/>
                          </a:solidFill>
                        </a:rPr>
                        <a:t> 4: Từ</a:t>
                      </a:r>
                      <a:r>
                        <a:rPr lang="en-US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err="1">
                          <a:solidFill>
                            <a:srgbClr val="FF0000"/>
                          </a:solidFill>
                        </a:rPr>
                        <a:t>ngày</a:t>
                      </a:r>
                      <a:r>
                        <a:rPr lang="en-US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mtClean="0">
                          <a:solidFill>
                            <a:srgbClr val="FF0000"/>
                          </a:solidFill>
                        </a:rPr>
                        <a:t>23/09/2024 </a:t>
                      </a:r>
                      <a:r>
                        <a:rPr lang="en-US" dirty="0" err="1">
                          <a:solidFill>
                            <a:srgbClr val="FF0000"/>
                          </a:solidFill>
                        </a:rPr>
                        <a:t>đến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err="1">
                          <a:solidFill>
                            <a:srgbClr val="FF0000"/>
                          </a:solidFill>
                        </a:rPr>
                        <a:t>ngày</a:t>
                      </a:r>
                      <a:r>
                        <a:rPr lang="en-US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mtClean="0">
                          <a:solidFill>
                            <a:srgbClr val="FF0000"/>
                          </a:solidFill>
                        </a:rPr>
                        <a:t>28/09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/ 2024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0709083"/>
                  </a:ext>
                </a:extLst>
              </a:tr>
            </a:tbl>
          </a:graphicData>
        </a:graphic>
      </p:graphicFrame>
      <p:graphicFrame>
        <p:nvGraphicFramePr>
          <p:cNvPr id="51" name="Table 51">
            <a:extLst>
              <a:ext uri="{FF2B5EF4-FFF2-40B4-BE49-F238E27FC236}">
                <a16:creationId xmlns="" xmlns:a16="http://schemas.microsoft.com/office/drawing/2014/main" id="{5814CD66-085E-41FE-8AAF-9D6A87ADD4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7590132"/>
              </p:ext>
            </p:extLst>
          </p:nvPr>
        </p:nvGraphicFramePr>
        <p:xfrm>
          <a:off x="1557835" y="1133341"/>
          <a:ext cx="9076329" cy="5212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67555">
                  <a:extLst>
                    <a:ext uri="{9D8B030D-6E8A-4147-A177-3AD203B41FA5}">
                      <a16:colId xmlns="" xmlns:a16="http://schemas.microsoft.com/office/drawing/2014/main" val="4159764035"/>
                    </a:ext>
                  </a:extLst>
                </a:gridCol>
                <a:gridCol w="1376154">
                  <a:extLst>
                    <a:ext uri="{9D8B030D-6E8A-4147-A177-3AD203B41FA5}">
                      <a16:colId xmlns="" xmlns:a16="http://schemas.microsoft.com/office/drawing/2014/main" val="506343617"/>
                    </a:ext>
                  </a:extLst>
                </a:gridCol>
                <a:gridCol w="1267983">
                  <a:extLst>
                    <a:ext uri="{9D8B030D-6E8A-4147-A177-3AD203B41FA5}">
                      <a16:colId xmlns="" xmlns:a16="http://schemas.microsoft.com/office/drawing/2014/main" val="587547893"/>
                    </a:ext>
                  </a:extLst>
                </a:gridCol>
                <a:gridCol w="1396538">
                  <a:extLst>
                    <a:ext uri="{9D8B030D-6E8A-4147-A177-3AD203B41FA5}">
                      <a16:colId xmlns="" xmlns:a16="http://schemas.microsoft.com/office/drawing/2014/main" val="18135934"/>
                    </a:ext>
                  </a:extLst>
                </a:gridCol>
                <a:gridCol w="122579">
                  <a:extLst>
                    <a:ext uri="{9D8B030D-6E8A-4147-A177-3AD203B41FA5}">
                      <a16:colId xmlns="" xmlns:a16="http://schemas.microsoft.com/office/drawing/2014/main" val="3139734677"/>
                    </a:ext>
                  </a:extLst>
                </a:gridCol>
                <a:gridCol w="1192471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107584">
                  <a:extLst>
                    <a:ext uri="{9D8B030D-6E8A-4147-A177-3AD203B41FA5}">
                      <a16:colId xmlns="" xmlns:a16="http://schemas.microsoft.com/office/drawing/2014/main" val="407218680"/>
                    </a:ext>
                  </a:extLst>
                </a:gridCol>
                <a:gridCol w="1245465">
                  <a:extLst>
                    <a:ext uri="{9D8B030D-6E8A-4147-A177-3AD203B41FA5}">
                      <a16:colId xmlns="" xmlns:a16="http://schemas.microsoft.com/office/drawing/2014/main" val="487375842"/>
                    </a:ext>
                  </a:extLst>
                </a:gridCol>
              </a:tblGrid>
              <a:tr h="39924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Thời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gian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Buổi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sáng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Buổi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tr</a:t>
                      </a:r>
                      <a:r>
                        <a:rPr lang="vi-VN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ư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Bữa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phụ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Bữa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chính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009420753"/>
                  </a:ext>
                </a:extLst>
              </a:tr>
              <a:tr h="386795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Món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mặn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Món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xào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tráng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miệng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Món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canh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781079730"/>
                  </a:ext>
                </a:extLst>
              </a:tr>
              <a:tr h="72275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</a:p>
                    <a:p>
                      <a:pPr algn="ctr"/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23/09/2024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Đậu tây luộc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Cải  thảo xào thịt heo</a:t>
                      </a:r>
                      <a:endParaRPr lang="en-US" sz="1600" smtClean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Lươn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canh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rau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cải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Súp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thập cẩm</a:t>
                      </a:r>
                      <a:endParaRPr lang="en-US" sz="1600" smtClean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600" b="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Súp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thập cẩm</a:t>
                      </a:r>
                      <a:endParaRPr lang="en-US" sz="1600" smtClean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600" b="0" dirty="0" smtClean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549607351"/>
                  </a:ext>
                </a:extLst>
              </a:tr>
              <a:tr h="72275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</a:t>
                      </a:r>
                    </a:p>
                    <a:p>
                      <a:pPr algn="ctr"/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24/09/2024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Thịt gà hầm cà rốt, đậu hà lan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Thanh</a:t>
                      </a:r>
                      <a:r>
                        <a:rPr lang="es-E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long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 chim trắng </a:t>
                      </a:r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canh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chua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Bánh ga tô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60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321087504"/>
                  </a:ext>
                </a:extLst>
              </a:tr>
              <a:tr h="72275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60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</a:t>
                      </a:r>
                    </a:p>
                    <a:p>
                      <a:pPr algn="ctr"/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25/09/2024</a:t>
                      </a:r>
                      <a:endParaRPr lang="en-US" sz="1600" dirty="0" smtClean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heo xào rau củ quar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Dua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hấu</a:t>
                      </a:r>
                      <a:endParaRPr lang="en-US" sz="1600" baseline="0" dirty="0" smtClean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Xưoưng heo hầm đu đủ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Chuối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60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xương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heo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43626514"/>
                  </a:ext>
                </a:extLst>
              </a:tr>
              <a:tr h="62842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</a:t>
                      </a:r>
                    </a:p>
                    <a:p>
                      <a:pPr algn="ctr"/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26/09/2024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vi-VN" sz="1600" b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Mì  </a:t>
                      </a:r>
                      <a:r>
                        <a:rPr lang="en-US" sz="1600" b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lươn</a:t>
                      </a:r>
                      <a:r>
                        <a:rPr lang="en-US" sz="1600" b="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c</a:t>
                      </a:r>
                      <a:r>
                        <a:rPr lang="vi-VN" sz="1600" b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huối</a:t>
                      </a:r>
                      <a:endParaRPr lang="en-US" sz="1600" b="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thịt bò rau củ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thịt bò rau củ</a:t>
                      </a:r>
                      <a:endParaRPr lang="en-US" sz="1600" smtClean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843575825"/>
                  </a:ext>
                </a:extLst>
              </a:tr>
              <a:tr h="72275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</a:t>
                      </a:r>
                    </a:p>
                    <a:p>
                      <a:pPr algn="ctr"/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27/09/2024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Trứng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gà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luộc dầm nước mắm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Bắp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xào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heo</a:t>
                      </a:r>
                      <a:endParaRPr lang="en-US" sz="1600" dirty="0" smtClean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Bí đỏ nấu canh đâụ phụng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 chua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600" baseline="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heo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nạc bí đỏ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2520447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9184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619</Words>
  <Application>Microsoft Office PowerPoint</Application>
  <PresentationFormat>Custom</PresentationFormat>
  <Paragraphs>210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ASUS</dc:creator>
  <cp:lastModifiedBy>DELL</cp:lastModifiedBy>
  <cp:revision>35</cp:revision>
  <dcterms:created xsi:type="dcterms:W3CDTF">2023-11-27T12:28:47Z</dcterms:created>
  <dcterms:modified xsi:type="dcterms:W3CDTF">2024-11-16T12:29:03Z</dcterms:modified>
</cp:coreProperties>
</file>