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5B35DB-8588-4DFC-8C87-41AD636B26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A7C43F7-572B-4ED5-AE5B-23BBFCC03D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14C661-486C-4A03-9BBE-C65769924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02/12/2024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2D32C0-278A-457A-B60D-6B6058C0D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19E370-22E3-4328-9142-819D7054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06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FDC3C4-B6F5-4EC0-9439-64DB2101D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0651141-C649-4125-94EB-9FEBA6E1B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BE77563-A678-46A6-82FB-124B8B9DC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02/12/2024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401108-9E56-4F66-8245-D28307695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B3DDB4-56E1-4641-81C9-A541F3DCE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B0B54F2-A103-4B1E-9909-219E4D7128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7E98C47-5479-4C88-8A65-3A4030F1B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5C0635E-235F-4F1C-894D-E1FDDA4E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02/12/2024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762D3C-26D9-473A-B7E7-C5EB1AEC1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87B307-82A5-4FF5-9CED-AA1E4391A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04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DDE474-C4C0-4C6B-9338-2DED19730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F59187-33B6-48BC-8DAA-0A900298E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E6A51B-B474-4C7C-B986-7CD6C1587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02/12/2024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55EB2E-B56B-4AB6-9455-521880F37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412544-79ED-4DA1-A619-AEE133C12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03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756C05-A346-4605-B9E5-FCDA68EAA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ED8646-6C0B-407B-A480-1D37DF589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B463177-68B5-4891-9A2F-43C081A15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02/12/2024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ADD4B9-69BC-4FF0-9FC4-471F5232E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D422C3-AAF5-4E03-93A4-78FBA6A4C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09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3760BF-9E25-4BAC-8797-81541EFC4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DE11BC-AFAA-4AEB-9D58-DECD60F5D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80F4D37-23C0-4E80-8587-9D4A1C1A5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8A0D272-C1BC-43D9-9451-487EF610B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02/12/2024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F2EAE61-57D0-4A32-B2D8-ED2C95F59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C407DBA-9806-43AE-A2A2-36BB90236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2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8AEC4B-7E18-4735-B7D2-02F513AAE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0DEC385-29B1-40C7-82E4-B5A2116BC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41BA814-C849-451D-941E-CEE743244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E6AFF81-5C3B-4843-B007-F9FA8F035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41DEE52-9369-4CF5-8A55-3F12C41EE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E8F95A9-319A-4A3C-88C9-B671C5EB9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02/12/2024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B2CFCC4-7516-458E-8675-9078E2760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E5626FE-B82B-4D55-B450-6294A26AB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28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91F934-461D-49AC-8179-1B9915897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6E2ADBF-49E8-4567-96E6-718049495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02/12/2024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4B24077-68A7-45E1-9DF3-A05AF167C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7D748F5-0A4D-42BD-97E0-C9130DB1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56819E9-AAE5-4F69-8D7B-F627CAE42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02/12/2024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23A9383-DC98-4A9E-BF7A-9CBAB5913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60908C3-A6AB-4C88-AD80-2BCBF59C9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9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3A732F-363C-47EA-AB80-7FCFF0462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A2B9D5-F832-4D4C-A7A0-6528CD487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24911CE-1414-496B-ACE4-12448C36D6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A038C88-38AA-4ADB-A0A4-52DEB3A09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02/12/2024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5C69D50-ECBE-45D5-9CE3-B8698AB3E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C93515F-3480-4D0F-B36B-C338D0AB6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2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19440-5DAF-40A4-9A6B-243F87A57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08295F0-7BFF-483D-B042-DADCEDBA40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EB7F9E4-EEC5-48BA-9ACA-C9AAC3AF1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8D0D0D6-ADB5-4FC6-8714-5CB1D94D5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3CAF2-E0A5-46FD-A428-94D8537D7807}" type="datetimeFigureOut">
              <a:rPr lang="en-US" smtClean="0"/>
              <a:t>02/12/2024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C4F8F9-C705-4645-B455-2AFC821ED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D921D8E-187C-4F3C-9CA3-34DF1FFAF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11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6821444-E49B-4444-8D31-1A92FE61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94FF968-73C9-421F-A7FC-CA852655E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3F3F6D-4A39-4E16-BA1D-878F6E7443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3CAF2-E0A5-46FD-A428-94D8537D7807}" type="datetimeFigureOut">
              <a:rPr lang="en-US" smtClean="0"/>
              <a:t>02/12/2024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4D8FAB-D1F4-4F73-B66B-17D8D47858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E6B36C-4FAE-421B-8CB8-3D2A67558D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BE6E8-CC8A-42E4-81D5-90F627474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6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024CCC6-32CD-432D-A4E1-33F6073F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6" y="0"/>
            <a:ext cx="9887228" cy="6862207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2B088EE6-9100-45B4-8E39-2F74ED982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404560"/>
              </p:ext>
            </p:extLst>
          </p:nvPr>
        </p:nvGraphicFramePr>
        <p:xfrm>
          <a:off x="3848794" y="746975"/>
          <a:ext cx="5102024" cy="502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02024">
                  <a:extLst>
                    <a:ext uri="{9D8B030D-6E8A-4147-A177-3AD203B41FA5}">
                      <a16:colId xmlns:a16="http://schemas.microsoft.com/office/drawing/2014/main" xmlns="" val="201527813"/>
                    </a:ext>
                  </a:extLst>
                </a:gridCol>
              </a:tblGrid>
              <a:tr h="502275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Tuần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01: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ừ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02/12/2024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đến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06/12/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709083"/>
                  </a:ext>
                </a:extLst>
              </a:tr>
            </a:tbl>
          </a:graphicData>
        </a:graphic>
      </p:graphicFrame>
      <p:graphicFrame>
        <p:nvGraphicFramePr>
          <p:cNvPr id="51" name="Table 51">
            <a:extLst>
              <a:ext uri="{FF2B5EF4-FFF2-40B4-BE49-F238E27FC236}">
                <a16:creationId xmlns:a16="http://schemas.microsoft.com/office/drawing/2014/main" xmlns="" id="{5814CD66-085E-41FE-8AAF-9D6A87AD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008378"/>
              </p:ext>
            </p:extLst>
          </p:nvPr>
        </p:nvGraphicFramePr>
        <p:xfrm>
          <a:off x="1532585" y="1081825"/>
          <a:ext cx="9187184" cy="51958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0463">
                  <a:extLst>
                    <a:ext uri="{9D8B030D-6E8A-4147-A177-3AD203B41FA5}">
                      <a16:colId xmlns:a16="http://schemas.microsoft.com/office/drawing/2014/main" xmlns="" val="4159764035"/>
                    </a:ext>
                  </a:extLst>
                </a:gridCol>
                <a:gridCol w="1472738">
                  <a:extLst>
                    <a:ext uri="{9D8B030D-6E8A-4147-A177-3AD203B41FA5}">
                      <a16:colId xmlns:a16="http://schemas.microsoft.com/office/drawing/2014/main" xmlns="" val="506343617"/>
                    </a:ext>
                  </a:extLst>
                </a:gridCol>
                <a:gridCol w="1390918">
                  <a:extLst>
                    <a:ext uri="{9D8B030D-6E8A-4147-A177-3AD203B41FA5}">
                      <a16:colId xmlns:a16="http://schemas.microsoft.com/office/drawing/2014/main" xmlns="" val="587547893"/>
                    </a:ext>
                  </a:extLst>
                </a:gridCol>
                <a:gridCol w="116840"/>
                <a:gridCol w="12077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2689"/>
                <a:gridCol w="106368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59098">
                  <a:extLst>
                    <a:ext uri="{9D8B030D-6E8A-4147-A177-3AD203B41FA5}">
                      <a16:colId xmlns:a16="http://schemas.microsoft.com/office/drawing/2014/main" xmlns="" val="407218680"/>
                    </a:ext>
                  </a:extLst>
                </a:gridCol>
                <a:gridCol w="1482957">
                  <a:extLst>
                    <a:ext uri="{9D8B030D-6E8A-4147-A177-3AD203B41FA5}">
                      <a16:colId xmlns:a16="http://schemas.microsoft.com/office/drawing/2014/main" xmlns="" val="487375842"/>
                    </a:ext>
                  </a:extLst>
                </a:gridCol>
              </a:tblGrid>
              <a:tr h="39630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09420753"/>
                  </a:ext>
                </a:extLst>
              </a:tr>
              <a:tr h="38679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81079730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70C0"/>
                          </a:solidFill>
                          <a:effectLst/>
                          <a:latin typeface="Times New Roman"/>
                        </a:rPr>
                        <a:t>Thứ 2</a:t>
                      </a:r>
                      <a:br>
                        <a:rPr lang="en-US" sz="1400" b="0" i="0" u="none" strike="noStrike">
                          <a:solidFill>
                            <a:srgbClr val="0070C0"/>
                          </a:solidFill>
                          <a:effectLst/>
                          <a:latin typeface="Times New Roman"/>
                        </a:rPr>
                      </a:br>
                      <a:r>
                        <a:rPr lang="en-US" sz="1400" b="0" i="0" u="none" strike="noStrike">
                          <a:solidFill>
                            <a:srgbClr val="0070C0"/>
                          </a:solidFill>
                          <a:effectLst/>
                          <a:latin typeface="Times New Roman"/>
                        </a:rPr>
                        <a:t>02/12/2024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70C0"/>
                          </a:solidFill>
                          <a:effectLst/>
                          <a:latin typeface="Times New Roman"/>
                        </a:rPr>
                        <a:t>Sữa </a:t>
                      </a:r>
                      <a:br>
                        <a:rPr lang="en-US" sz="1400" b="0" i="0" u="none" strike="noStrike">
                          <a:solidFill>
                            <a:srgbClr val="0070C0"/>
                          </a:solidFill>
                          <a:effectLst/>
                          <a:latin typeface="Times New Roman"/>
                        </a:rPr>
                      </a:br>
                      <a:r>
                        <a:rPr lang="en-US" sz="1400" b="0" i="0" u="none" strike="noStrike">
                          <a:solidFill>
                            <a:srgbClr val="0070C0"/>
                          </a:solidFill>
                          <a:effectLst/>
                          <a:latin typeface="Times New Roman"/>
                        </a:rPr>
                        <a:t>GROW PLUS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rgbClr val="0070C0"/>
                          </a:solidFill>
                          <a:effectLst/>
                          <a:latin typeface="Times New Roman"/>
                        </a:rPr>
                        <a:t>Thịt heo xào đậu tây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Muối mè</a:t>
                      </a:r>
                      <a:endParaRPr lang="en-US" sz="1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baseline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nấu canh rau thập cẩm</a:t>
                      </a:r>
                      <a:endParaRPr lang="en-US" sz="1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rgbClr val="0070C0"/>
                          </a:solidFill>
                          <a:effectLst/>
                          <a:latin typeface="Times New Roman"/>
                        </a:rPr>
                        <a:t>Cháo lươn đậu xanh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rgbClr val="0070C0"/>
                          </a:solidFill>
                          <a:effectLst/>
                          <a:latin typeface="Times New Roman"/>
                        </a:rPr>
                        <a:t>Cháo lươn đậu xanh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49607351"/>
                  </a:ext>
                </a:extLst>
              </a:tr>
              <a:tr h="865032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baseline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03/12/2024</a:t>
                      </a:r>
                      <a:endParaRPr lang="en-US" sz="1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70C0"/>
                          </a:solidFill>
                          <a:effectLst/>
                          <a:latin typeface="Times New Roman"/>
                        </a:rPr>
                        <a:t>Thịt heo xào bắp cải</a:t>
                      </a: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Đưa</a:t>
                      </a:r>
                      <a:r>
                        <a:rPr lang="en-US" sz="1600" baseline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hấu</a:t>
                      </a:r>
                      <a:endParaRPr lang="en-US" sz="1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bò nấu canh rau ngót</a:t>
                      </a:r>
                      <a:endParaRPr lang="en-US" sz="1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baseline="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en-US" sz="1600" baseline="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</a:t>
                      </a:r>
                      <a:endParaRPr lang="en-US" sz="1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endParaRPr lang="en-US" sz="1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21087504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04/12/2024</a:t>
                      </a:r>
                      <a:endParaRPr lang="en-US" sz="1600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 diêu hồng chiên xù dầm mắm tỏ</a:t>
                      </a:r>
                      <a:endParaRPr lang="en-US" sz="1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aseline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heo xào cải thảo</a:t>
                      </a:r>
                      <a:endParaRPr lang="en-US" sz="1600" baseline="0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aseline="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Thịt bò nấu canh rau thập cẩm</a:t>
                      </a:r>
                      <a:endParaRPr lang="en-US" sz="1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Súp thập cẩm</a:t>
                      </a:r>
                      <a:endParaRPr lang="en-US" sz="1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Súp thập cẩm</a:t>
                      </a:r>
                      <a:endParaRPr lang="en-US" sz="1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3626514"/>
                  </a:ext>
                </a:extLst>
              </a:tr>
              <a:tr h="6284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05/12/2024</a:t>
                      </a:r>
                      <a:endParaRPr lang="en-US" sz="1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vi-VN" sz="1600" b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  </a:t>
                      </a:r>
                      <a:r>
                        <a:rPr lang="en-US" sz="1600" b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l;ươn,</a:t>
                      </a:r>
                      <a:r>
                        <a:rPr lang="en-US" sz="1600" b="0" baseline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600" b="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endParaRPr lang="en-US" sz="1600" b="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 tôm cà rốt , khoai tây</a:t>
                      </a:r>
                      <a:endParaRPr lang="en-US" sz="1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tôm cà rốt khoai tây</a:t>
                      </a:r>
                      <a:endParaRPr lang="en-US" sz="160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43575825"/>
                  </a:ext>
                </a:extLst>
              </a:tr>
              <a:tr h="886495">
                <a:tc>
                  <a:txBody>
                    <a:bodyPr/>
                    <a:lstStyle/>
                    <a:p>
                      <a:pPr algn="ctr"/>
                      <a:r>
                        <a:rPr lang="en-US" sz="160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06/12/2024</a:t>
                      </a:r>
                      <a:endParaRPr lang="en-US" sz="1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 xào bầu</a:t>
                      </a:r>
                      <a:endParaRPr lang="en-US" sz="1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 rốt, luộc chấm muối mè</a:t>
                      </a:r>
                      <a:endParaRPr lang="en-US" sz="1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Rau cải nấu canh thịt bò</a:t>
                      </a:r>
                      <a:endParaRPr lang="en-US" sz="1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baseline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chua</a:t>
                      </a:r>
                      <a:endParaRPr lang="en-US" sz="1600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thiytj bò cà rôts</a:t>
                      </a:r>
                      <a:endParaRPr lang="en-US" sz="160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520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769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024CCC6-32CD-432D-A4E1-33F6073F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6" y="-4207"/>
            <a:ext cx="9887228" cy="6862207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2B088EE6-9100-45B4-8E39-2F74ED982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791862"/>
              </p:ext>
            </p:extLst>
          </p:nvPr>
        </p:nvGraphicFramePr>
        <p:xfrm>
          <a:off x="3848794" y="721217"/>
          <a:ext cx="5102024" cy="5460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02024">
                  <a:extLst>
                    <a:ext uri="{9D8B030D-6E8A-4147-A177-3AD203B41FA5}">
                      <a16:colId xmlns:a16="http://schemas.microsoft.com/office/drawing/2014/main" xmlns="" val="201527813"/>
                    </a:ext>
                  </a:extLst>
                </a:gridCol>
              </a:tblGrid>
              <a:tr h="546064">
                <a:tc>
                  <a:txBody>
                    <a:bodyPr/>
                    <a:lstStyle/>
                    <a:p>
                      <a:r>
                        <a:rPr lang="en-US" err="1" smtClean="0">
                          <a:solidFill>
                            <a:srgbClr val="FF0000"/>
                          </a:solidFill>
                        </a:rPr>
                        <a:t>Tuần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 02: T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ừ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09/12/2024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đến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13/12/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709083"/>
                  </a:ext>
                </a:extLst>
              </a:tr>
            </a:tbl>
          </a:graphicData>
        </a:graphic>
      </p:graphicFrame>
      <p:graphicFrame>
        <p:nvGraphicFramePr>
          <p:cNvPr id="51" name="Table 51">
            <a:extLst>
              <a:ext uri="{FF2B5EF4-FFF2-40B4-BE49-F238E27FC236}">
                <a16:creationId xmlns:a16="http://schemas.microsoft.com/office/drawing/2014/main" xmlns="" id="{5814CD66-085E-41FE-8AAF-9D6A87AD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711609"/>
              </p:ext>
            </p:extLst>
          </p:nvPr>
        </p:nvGraphicFramePr>
        <p:xfrm>
          <a:off x="1403797" y="1146219"/>
          <a:ext cx="9071274" cy="52803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5381">
                  <a:extLst>
                    <a:ext uri="{9D8B030D-6E8A-4147-A177-3AD203B41FA5}">
                      <a16:colId xmlns:a16="http://schemas.microsoft.com/office/drawing/2014/main" xmlns="" val="4159764035"/>
                    </a:ext>
                  </a:extLst>
                </a:gridCol>
                <a:gridCol w="1413164">
                  <a:extLst>
                    <a:ext uri="{9D8B030D-6E8A-4147-A177-3AD203B41FA5}">
                      <a16:colId xmlns:a16="http://schemas.microsoft.com/office/drawing/2014/main" xmlns="" val="506343617"/>
                    </a:ext>
                  </a:extLst>
                </a:gridCol>
                <a:gridCol w="1518542">
                  <a:extLst>
                    <a:ext uri="{9D8B030D-6E8A-4147-A177-3AD203B41FA5}">
                      <a16:colId xmlns:a16="http://schemas.microsoft.com/office/drawing/2014/main" xmlns="" val="587547893"/>
                    </a:ext>
                  </a:extLst>
                </a:gridCol>
                <a:gridCol w="13804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924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07584">
                  <a:extLst>
                    <a:ext uri="{9D8B030D-6E8A-4147-A177-3AD203B41FA5}">
                      <a16:colId xmlns:a16="http://schemas.microsoft.com/office/drawing/2014/main" xmlns="" val="407218680"/>
                    </a:ext>
                  </a:extLst>
                </a:gridCol>
                <a:gridCol w="1313645">
                  <a:extLst>
                    <a:ext uri="{9D8B030D-6E8A-4147-A177-3AD203B41FA5}">
                      <a16:colId xmlns:a16="http://schemas.microsoft.com/office/drawing/2014/main" xmlns="" val="487375842"/>
                    </a:ext>
                  </a:extLst>
                </a:gridCol>
              </a:tblGrid>
              <a:tr h="4116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09420753"/>
                  </a:ext>
                </a:extLst>
              </a:tr>
              <a:tr h="348159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81079730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09/12/2024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Muối mè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 Thịt heo xào rau củ</a:t>
                      </a:r>
                      <a:endParaRPr lang="en-US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 nấu canh rau thập cẩm  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baseline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600" b="0" baseline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Nui thịt băm cà rốt</a:t>
                      </a:r>
                      <a:endParaRPr lang="en-US" sz="16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600" b="0" baseline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Nui thịt băm cà rốt</a:t>
                      </a:r>
                      <a:endParaRPr lang="en-US" sz="1600" b="0" baseline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baseline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b="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49607351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10/12/2024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Trứng gà hấp thịt heo, cà chua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Cá thu sốt chua ngọt</a:t>
                      </a:r>
                      <a:endParaRPr lang="pt-BR" sz="1100" b="0" i="0" u="none" strike="noStrike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Xương Thịt heo hầm rau củ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</a:t>
                      </a:r>
                      <a:r>
                        <a:rPr lang="en-US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600" baseline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xương heo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321087504"/>
                  </a:ext>
                </a:extLst>
              </a:tr>
              <a:tr h="71177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11/12/2024</a:t>
                      </a:r>
                      <a:endParaRPr lang="en-US" sz="1600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Khoay tây luộc chấm nước tương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 Thịt heo rim tôm mè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 nấu canh mồng tơi, mướp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6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 thịt heo nạc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3626514"/>
                  </a:ext>
                </a:extLst>
              </a:tr>
              <a:tr h="67442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12/12/2024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vi-VN" sz="1600" b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  </a:t>
                      </a:r>
                      <a:r>
                        <a:rPr lang="en-US" sz="1600" b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600" b="0" baseline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thịt, trứng cút </a:t>
                      </a:r>
                      <a:r>
                        <a:rPr lang="vi-VN" sz="1600" b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Chuối</a:t>
                      </a:r>
                      <a:endParaRPr lang="en-US" sz="1600" b="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 tôm</a:t>
                      </a:r>
                      <a:r>
                        <a:rPr lang="en-US" sz="1600" baseline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cà rốt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 tôm</a:t>
                      </a:r>
                      <a:r>
                        <a:rPr lang="en-US" sz="1600" baseline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cà rốt</a:t>
                      </a:r>
                      <a:endParaRPr lang="en-US" sz="160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43575825"/>
                  </a:ext>
                </a:extLst>
              </a:tr>
              <a:tr h="83025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hứ </a:t>
                      </a: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13/12/2024</a:t>
                      </a:r>
                      <a:endParaRPr lang="en-US" sz="16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Thịt vịt kho cà rốt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Thịt heo xào cải thảo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Thịt bò nấu canh rau lang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Sữa </a:t>
                      </a:r>
                      <a:br>
                        <a:rPr lang="en-US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</a:br>
                      <a:r>
                        <a:rPr lang="en-US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GROW PLUS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/>
                        </a:rPr>
                        <a:t>Cháo bò cà rốt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520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30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024CCC6-32CD-432D-A4E1-33F6073F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6" y="-4207"/>
            <a:ext cx="9887228" cy="6862207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2B088EE6-9100-45B4-8E39-2F74ED982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130665"/>
              </p:ext>
            </p:extLst>
          </p:nvPr>
        </p:nvGraphicFramePr>
        <p:xfrm>
          <a:off x="3848794" y="798491"/>
          <a:ext cx="5102024" cy="481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02024">
                  <a:extLst>
                    <a:ext uri="{9D8B030D-6E8A-4147-A177-3AD203B41FA5}">
                      <a16:colId xmlns:a16="http://schemas.microsoft.com/office/drawing/2014/main" xmlns="" val="201527813"/>
                    </a:ext>
                  </a:extLst>
                </a:gridCol>
              </a:tblGrid>
              <a:tr h="481670">
                <a:tc>
                  <a:txBody>
                    <a:bodyPr/>
                    <a:lstStyle/>
                    <a:p>
                      <a:r>
                        <a:rPr lang="en-US" err="1" smtClean="0">
                          <a:solidFill>
                            <a:srgbClr val="FF0000"/>
                          </a:solidFill>
                        </a:rPr>
                        <a:t>Tuần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 03: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ừ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16/12/2024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đến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22/12/2024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709083"/>
                  </a:ext>
                </a:extLst>
              </a:tr>
            </a:tbl>
          </a:graphicData>
        </a:graphic>
      </p:graphicFrame>
      <p:graphicFrame>
        <p:nvGraphicFramePr>
          <p:cNvPr id="51" name="Table 51">
            <a:extLst>
              <a:ext uri="{FF2B5EF4-FFF2-40B4-BE49-F238E27FC236}">
                <a16:creationId xmlns:a16="http://schemas.microsoft.com/office/drawing/2014/main" xmlns="" id="{5814CD66-085E-41FE-8AAF-9D6A87AD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636807"/>
              </p:ext>
            </p:extLst>
          </p:nvPr>
        </p:nvGraphicFramePr>
        <p:xfrm>
          <a:off x="1557835" y="1159098"/>
          <a:ext cx="9183145" cy="49970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6880">
                  <a:extLst>
                    <a:ext uri="{9D8B030D-6E8A-4147-A177-3AD203B41FA5}">
                      <a16:colId xmlns:a16="http://schemas.microsoft.com/office/drawing/2014/main" xmlns="" val="4159764035"/>
                    </a:ext>
                  </a:extLst>
                </a:gridCol>
                <a:gridCol w="1394900">
                  <a:extLst>
                    <a:ext uri="{9D8B030D-6E8A-4147-A177-3AD203B41FA5}">
                      <a16:colId xmlns:a16="http://schemas.microsoft.com/office/drawing/2014/main" xmlns="" val="506343617"/>
                    </a:ext>
                  </a:extLst>
                </a:gridCol>
                <a:gridCol w="1412695">
                  <a:extLst>
                    <a:ext uri="{9D8B030D-6E8A-4147-A177-3AD203B41FA5}">
                      <a16:colId xmlns:a16="http://schemas.microsoft.com/office/drawing/2014/main" xmlns="" val="587547893"/>
                    </a:ext>
                  </a:extLst>
                </a:gridCol>
                <a:gridCol w="13909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667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75009">
                  <a:extLst>
                    <a:ext uri="{9D8B030D-6E8A-4147-A177-3AD203B41FA5}">
                      <a16:colId xmlns:a16="http://schemas.microsoft.com/office/drawing/2014/main" xmlns="" val="407218680"/>
                    </a:ext>
                  </a:extLst>
                </a:gridCol>
                <a:gridCol w="1056067">
                  <a:extLst>
                    <a:ext uri="{9D8B030D-6E8A-4147-A177-3AD203B41FA5}">
                      <a16:colId xmlns:a16="http://schemas.microsoft.com/office/drawing/2014/main" xmlns="" val="487375842"/>
                    </a:ext>
                  </a:extLst>
                </a:gridCol>
              </a:tblGrid>
              <a:tr h="35776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09420753"/>
                  </a:ext>
                </a:extLst>
              </a:tr>
              <a:tr h="43831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81079730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16/12/2024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heo kho đâụ hủ ki</a:t>
                      </a:r>
                      <a:endParaRPr lang="vi-VN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Tôm xào bầu</a:t>
                      </a:r>
                      <a:endParaRPr lang="en-US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bò nấu canh chua</a:t>
                      </a:r>
                      <a:endParaRPr lang="en-US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vịt  đậu xanh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vịt đậu xanh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49607351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17/12/2024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Muối đậu phụng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heo xào su su     </a:t>
                      </a:r>
                      <a:endParaRPr lang="es-ES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bò nấu canh rau dền đỏ</a:t>
                      </a:r>
                      <a:endParaRPr lang="vi-VN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Bánh ga tô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bò rau dền đỏ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21087504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18/12/2024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heo kho trứng cút</a:t>
                      </a:r>
                      <a:endParaRPr lang="en-US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Thanh long</a:t>
                      </a:r>
                      <a:endParaRPr lang="en-US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Tôm  nấu canh mướp</a:t>
                      </a:r>
                      <a:endParaRPr lang="vi-VN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gà đậu xanh, hạt sen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gà đậu xanh, hạt sen</a:t>
                      </a:r>
                      <a:endParaRPr lang="vi-VN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43626514"/>
                  </a:ext>
                </a:extLst>
              </a:tr>
              <a:tr h="6284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19/12/2024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Mì quàng gà, trứng cút</a:t>
                      </a:r>
                      <a:endParaRPr lang="en-US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Chuối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chemeClr val="accent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chemeClr val="accent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tôm, cà rốt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tôm, cà rốt </a:t>
                      </a:r>
                      <a:endParaRPr lang="en-US" sz="1400" b="0" i="0" u="none" strike="noStrike">
                        <a:solidFill>
                          <a:schemeClr val="accent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xmlns="" val="1843575825"/>
                  </a:ext>
                </a:extLst>
              </a:tr>
              <a:tr h="100283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20/12/2024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Trứng cút luộc chấm nước mắm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heo xào bắp cải</a:t>
                      </a:r>
                      <a:endParaRPr lang="en-US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Tôm nấu canh bầu</a:t>
                      </a:r>
                      <a:endParaRPr lang="en-US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Sữa chua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</a:t>
                      </a:r>
                      <a:r>
                        <a:rPr lang="en-US" sz="1400" b="0" i="0" u="none" strike="noStrike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</a:t>
                      </a:r>
                      <a:r>
                        <a:rPr lang="en-US" sz="1400" b="0" i="0" u="none" strike="noStrike" baseline="0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 heo nạc</a:t>
                      </a:r>
                      <a:r>
                        <a:rPr lang="en-US" sz="1400" b="0" i="0" u="none" strike="noStrike" smtClean="0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en-US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520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30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024CCC6-32CD-432D-A4E1-33F6073F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386" y="-4207"/>
            <a:ext cx="9887228" cy="6862207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2B088EE6-9100-45B4-8E39-2F74ED982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750731"/>
              </p:ext>
            </p:extLst>
          </p:nvPr>
        </p:nvGraphicFramePr>
        <p:xfrm>
          <a:off x="3848794" y="801136"/>
          <a:ext cx="510202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02024">
                  <a:extLst>
                    <a:ext uri="{9D8B030D-6E8A-4147-A177-3AD203B41FA5}">
                      <a16:colId xmlns:a16="http://schemas.microsoft.com/office/drawing/2014/main" xmlns="" val="201527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err="1" smtClean="0">
                          <a:solidFill>
                            <a:srgbClr val="FF0000"/>
                          </a:solidFill>
                        </a:rPr>
                        <a:t>Tuần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 04: 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T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ừ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23/12/2024 </a:t>
                      </a: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đến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err="1">
                          <a:solidFill>
                            <a:srgbClr val="FF0000"/>
                          </a:solidFill>
                        </a:rPr>
                        <a:t>ngày</a:t>
                      </a:r>
                      <a:r>
                        <a:rPr lang="en-US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27/12/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2024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709083"/>
                  </a:ext>
                </a:extLst>
              </a:tr>
            </a:tbl>
          </a:graphicData>
        </a:graphic>
      </p:graphicFrame>
      <p:graphicFrame>
        <p:nvGraphicFramePr>
          <p:cNvPr id="51" name="Table 51">
            <a:extLst>
              <a:ext uri="{FF2B5EF4-FFF2-40B4-BE49-F238E27FC236}">
                <a16:creationId xmlns:a16="http://schemas.microsoft.com/office/drawing/2014/main" xmlns="" id="{5814CD66-085E-41FE-8AAF-9D6A87ADD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528787"/>
              </p:ext>
            </p:extLst>
          </p:nvPr>
        </p:nvGraphicFramePr>
        <p:xfrm>
          <a:off x="1463898" y="1363326"/>
          <a:ext cx="9575716" cy="46676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8616">
                  <a:extLst>
                    <a:ext uri="{9D8B030D-6E8A-4147-A177-3AD203B41FA5}">
                      <a16:colId xmlns:a16="http://schemas.microsoft.com/office/drawing/2014/main" xmlns="" val="4159764035"/>
                    </a:ext>
                  </a:extLst>
                </a:gridCol>
                <a:gridCol w="1413164">
                  <a:extLst>
                    <a:ext uri="{9D8B030D-6E8A-4147-A177-3AD203B41FA5}">
                      <a16:colId xmlns:a16="http://schemas.microsoft.com/office/drawing/2014/main" xmlns="" val="506343617"/>
                    </a:ext>
                  </a:extLst>
                </a:gridCol>
                <a:gridCol w="1518542">
                  <a:extLst>
                    <a:ext uri="{9D8B030D-6E8A-4147-A177-3AD203B41FA5}">
                      <a16:colId xmlns:a16="http://schemas.microsoft.com/office/drawing/2014/main" xmlns="" val="587547893"/>
                    </a:ext>
                  </a:extLst>
                </a:gridCol>
                <a:gridCol w="13804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667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75008">
                  <a:extLst>
                    <a:ext uri="{9D8B030D-6E8A-4147-A177-3AD203B41FA5}">
                      <a16:colId xmlns:a16="http://schemas.microsoft.com/office/drawing/2014/main" xmlns="" val="407218680"/>
                    </a:ext>
                  </a:extLst>
                </a:gridCol>
                <a:gridCol w="1303186">
                  <a:extLst>
                    <a:ext uri="{9D8B030D-6E8A-4147-A177-3AD203B41FA5}">
                      <a16:colId xmlns:a16="http://schemas.microsoft.com/office/drawing/2014/main" xmlns="" val="487375842"/>
                    </a:ext>
                  </a:extLst>
                </a:gridCol>
              </a:tblGrid>
              <a:tr h="39924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</a:t>
                      </a:r>
                      <a:r>
                        <a:rPr lang="vi-VN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09420753"/>
                  </a:ext>
                </a:extLst>
              </a:tr>
              <a:tr h="438311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tráng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miệng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Món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canh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81079730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23/12/2024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heo kho đâụ hủ ki</a:t>
                      </a:r>
                      <a:endParaRPr lang="vi-VN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Thanh long</a:t>
                      </a:r>
                      <a:endParaRPr lang="en-US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bò nấu canh chua</a:t>
                      </a:r>
                      <a:endParaRPr lang="en-US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thịt heo nạc cà rốt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thịt heo nạc cà rốt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49607351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24/12/2024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heo sốt cà chua., trứng cút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Dưa hấu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 Cá cam nấu canh chua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Bánh ga tô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cá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21087504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25/12/2024</a:t>
                      </a:r>
                      <a:endParaRPr lang="en-US" sz="1600" dirty="0" smtClean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Đậu khuôn sốt cà chua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heo xào rau củ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Xương heo nấu canh đu đủ ươm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Chuối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xương heo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43626514"/>
                  </a:ext>
                </a:extLst>
              </a:tr>
              <a:tr h="5623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26/12/2024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Mì cá lóc, chuối</a:t>
                      </a:r>
                      <a:endParaRPr lang="en-US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thịt bò cà rốt, khoai tây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Cháo thịt bò cà rốt, khoai tây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843575825"/>
                  </a:ext>
                </a:extLst>
              </a:tr>
              <a:tr h="72275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algn="ctr"/>
                      <a:r>
                        <a:rPr lang="en-US" sz="1600" smtClean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27/12/2024</a:t>
                      </a:r>
                      <a:endParaRPr lang="en-US" sz="1600" dirty="0">
                        <a:solidFill>
                          <a:schemeClr val="accent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1600" dirty="0">
                          <a:solidFill>
                            <a:schemeClr val="accent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GROW PLUS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Trứng gà chiên pho mai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heo xào cải thảo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Thịt bò hầm rau củ</a:t>
                      </a:r>
                      <a:endParaRPr lang="en-US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Súp thập cẩm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accent1"/>
                          </a:solidFill>
                          <a:effectLst/>
                          <a:latin typeface="Times New Roman"/>
                        </a:rPr>
                        <a:t>Súp thập cẩm</a:t>
                      </a:r>
                      <a:endParaRPr lang="en-US" sz="1100" b="0" i="0" u="none" strike="noStrike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52044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30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692</Words>
  <Application>Microsoft Office PowerPoint</Application>
  <PresentationFormat>Custom</PresentationFormat>
  <Paragraphs>219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DELL</cp:lastModifiedBy>
  <cp:revision>60</cp:revision>
  <dcterms:created xsi:type="dcterms:W3CDTF">2023-11-27T12:28:47Z</dcterms:created>
  <dcterms:modified xsi:type="dcterms:W3CDTF">2024-12-02T13:31:32Z</dcterms:modified>
</cp:coreProperties>
</file>